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96" r:id="rId3"/>
    <p:sldId id="319" r:id="rId4"/>
    <p:sldId id="323" r:id="rId5"/>
    <p:sldId id="324" r:id="rId6"/>
    <p:sldId id="261" r:id="rId7"/>
    <p:sldId id="269" r:id="rId8"/>
    <p:sldId id="279" r:id="rId9"/>
    <p:sldId id="281" r:id="rId10"/>
    <p:sldId id="267" r:id="rId11"/>
    <p:sldId id="283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4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Sheet1!$M$10</c:f>
              <c:strCache>
                <c:ptCount val="1"/>
                <c:pt idx="0">
                  <c:v>y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63500">
                <a:solidFill>
                  <a:srgbClr val="FFFF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4.4357410674027799E-2"/>
                  <c:y val="-7.898014391051169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Sheet1!$L$11:$L$17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3</c:v>
                </c:pt>
                <c:pt idx="5">
                  <c:v>-1</c:v>
                </c:pt>
                <c:pt idx="6">
                  <c:v>-4</c:v>
                </c:pt>
              </c:numCache>
            </c:numRef>
          </c:xVal>
          <c:yVal>
            <c:numRef>
              <c:f>Sheet1!$M$11:$M$17</c:f>
              <c:numCache>
                <c:formatCode>General</c:formatCode>
                <c:ptCount val="7"/>
                <c:pt idx="0">
                  <c:v>5</c:v>
                </c:pt>
                <c:pt idx="1">
                  <c:v>7</c:v>
                </c:pt>
                <c:pt idx="2">
                  <c:v>11</c:v>
                </c:pt>
                <c:pt idx="3">
                  <c:v>3</c:v>
                </c:pt>
                <c:pt idx="4">
                  <c:v>7</c:v>
                </c:pt>
                <c:pt idx="5">
                  <c:v>-1</c:v>
                </c:pt>
                <c:pt idx="6">
                  <c:v>-7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9E-FA49-AF45-2B36352EC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6267984"/>
        <c:axId val="1976270304"/>
      </c:scatterChart>
      <c:valAx>
        <c:axId val="1976267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270304"/>
        <c:crosses val="autoZero"/>
        <c:crossBetween val="midCat"/>
      </c:valAx>
      <c:valAx>
        <c:axId val="1976270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267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Sheet1!$M$26</c:f>
              <c:strCache>
                <c:ptCount val="1"/>
                <c:pt idx="0">
                  <c:v>y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FFFF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2.7441508461749E-2"/>
                  <c:y val="-5.586592178770950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Sheet1!$L$27:$L$33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3</c:v>
                </c:pt>
                <c:pt idx="5">
                  <c:v>-1</c:v>
                </c:pt>
                <c:pt idx="6">
                  <c:v>-4</c:v>
                </c:pt>
              </c:numCache>
            </c:numRef>
          </c:xVal>
          <c:yVal>
            <c:numRef>
              <c:f>Sheet1!$M$27:$M$33</c:f>
              <c:numCache>
                <c:formatCode>General</c:formatCode>
                <c:ptCount val="7"/>
                <c:pt idx="0">
                  <c:v>5</c:v>
                </c:pt>
                <c:pt idx="1">
                  <c:v>9</c:v>
                </c:pt>
                <c:pt idx="2">
                  <c:v>11</c:v>
                </c:pt>
                <c:pt idx="3">
                  <c:v>2</c:v>
                </c:pt>
                <c:pt idx="4">
                  <c:v>7</c:v>
                </c:pt>
                <c:pt idx="5">
                  <c:v>-1</c:v>
                </c:pt>
                <c:pt idx="6">
                  <c:v>-9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83C-1B44-BC78-6E421185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8379200"/>
        <c:axId val="1978382336"/>
      </c:scatterChart>
      <c:valAx>
        <c:axId val="197837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8382336"/>
        <c:crosses val="autoZero"/>
        <c:crossBetween val="midCat"/>
      </c:valAx>
      <c:valAx>
        <c:axId val="1978382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8379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08CEF-3374-2C4A-9E85-29172E440E48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BEA9C-A4EB-9844-83BA-9A13D382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8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823538"/>
          </a:xfr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MachinE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LEarning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2760" y="2787805"/>
            <a:ext cx="7197726" cy="1405467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cap="none" dirty="0"/>
              <a:t>Computational Models In Cognitive Science:</a:t>
            </a:r>
            <a:br>
              <a:rPr lang="en-US" cap="none" dirty="0"/>
            </a:br>
            <a:endParaRPr lang="en-US" cap="none" dirty="0"/>
          </a:p>
          <a:p>
            <a:r>
              <a:rPr lang="en-US" cap="none" dirty="0"/>
              <a:t>Classification Models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325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303"/>
            <a:ext cx="10131425" cy="1059116"/>
          </a:xfrm>
        </p:spPr>
        <p:txBody>
          <a:bodyPr/>
          <a:lstStyle/>
          <a:p>
            <a:r>
              <a:rPr lang="en-US" cap="none" dirty="0"/>
              <a:t>Linear Regression for Continuous Outcomes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3" y="1609157"/>
            <a:ext cx="10883317" cy="4346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470" y="1636332"/>
            <a:ext cx="4432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303"/>
            <a:ext cx="10131425" cy="1059116"/>
          </a:xfrm>
        </p:spPr>
        <p:txBody>
          <a:bodyPr/>
          <a:lstStyle/>
          <a:p>
            <a:r>
              <a:rPr lang="en-US" cap="none" dirty="0"/>
              <a:t>Multiple Regression for Continuous Outcomes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75" y="2066281"/>
            <a:ext cx="9616966" cy="44469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39870" y="1220539"/>
            <a:ext cx="5287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 = b</a:t>
            </a:r>
            <a:r>
              <a:rPr lang="en-US" sz="2400" baseline="-25000" dirty="0"/>
              <a:t>0</a:t>
            </a:r>
            <a:r>
              <a:rPr lang="en-US" sz="2400" dirty="0"/>
              <a:t>*x</a:t>
            </a:r>
            <a:r>
              <a:rPr lang="en-US" sz="2400" baseline="-25000" dirty="0"/>
              <a:t>0</a:t>
            </a:r>
            <a:r>
              <a:rPr lang="en-US" sz="2400" dirty="0"/>
              <a:t>    +    b</a:t>
            </a:r>
            <a:r>
              <a:rPr lang="en-US" sz="2400" baseline="-25000" dirty="0"/>
              <a:t>1</a:t>
            </a:r>
            <a:r>
              <a:rPr lang="en-US" sz="2400" dirty="0"/>
              <a:t>*x</a:t>
            </a:r>
            <a:r>
              <a:rPr lang="en-US" sz="2400" baseline="-25000" dirty="0"/>
              <a:t>1</a:t>
            </a:r>
            <a:r>
              <a:rPr lang="en-US" sz="2400" dirty="0"/>
              <a:t>  +  </a:t>
            </a:r>
            <a:r>
              <a:rPr lang="is-IS" sz="2400" dirty="0"/>
              <a:t>….</a:t>
            </a:r>
            <a:r>
              <a:rPr lang="en-US" sz="2400" dirty="0"/>
              <a:t>  +  </a:t>
            </a:r>
            <a:r>
              <a:rPr lang="en-US" sz="2400" dirty="0" err="1"/>
              <a:t>b</a:t>
            </a:r>
            <a:r>
              <a:rPr lang="en-US" sz="2400" baseline="-25000" dirty="0" err="1"/>
              <a:t>n</a:t>
            </a:r>
            <a:r>
              <a:rPr lang="en-US" sz="2400" dirty="0"/>
              <a:t>*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    +   </a:t>
            </a:r>
            <a:r>
              <a:rPr lang="en-US" sz="2400" i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8578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669" y="242729"/>
            <a:ext cx="10131425" cy="1059116"/>
          </a:xfrm>
        </p:spPr>
        <p:txBody>
          <a:bodyPr/>
          <a:lstStyle/>
          <a:p>
            <a:r>
              <a:rPr lang="en-US" cap="none" dirty="0"/>
              <a:t>Logistic Regression for Discrete Outcomes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6082" y="1029905"/>
            <a:ext cx="6759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classify an outcome variable y is either belonging to or not belonging to a particular category.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27" y="1676236"/>
            <a:ext cx="6009214" cy="48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2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669" y="242729"/>
            <a:ext cx="10131425" cy="1059116"/>
          </a:xfrm>
        </p:spPr>
        <p:txBody>
          <a:bodyPr/>
          <a:lstStyle/>
          <a:p>
            <a:r>
              <a:rPr lang="en-US" cap="none" dirty="0"/>
              <a:t>Multiple Logistic Regression for Discrete Outcomes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669" y="1301845"/>
            <a:ext cx="817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y = b</a:t>
            </a:r>
            <a:r>
              <a:rPr lang="en-US" sz="2400" baseline="-25000" dirty="0"/>
              <a:t>0</a:t>
            </a:r>
            <a:r>
              <a:rPr lang="en-US" sz="2400" dirty="0"/>
              <a:t>*1 +     b</a:t>
            </a:r>
            <a:r>
              <a:rPr lang="en-US" sz="2400" baseline="-25000" dirty="0"/>
              <a:t>1</a:t>
            </a:r>
            <a:r>
              <a:rPr lang="en-US" sz="2400" dirty="0"/>
              <a:t>  *  </a:t>
            </a:r>
            <a:r>
              <a:rPr lang="en-US" sz="2400" u="sng" dirty="0"/>
              <a:t>       1       </a:t>
            </a:r>
            <a:r>
              <a:rPr lang="en-US" sz="2400" dirty="0"/>
              <a:t>	+       </a:t>
            </a:r>
            <a:r>
              <a:rPr lang="mr-IN" sz="2400" dirty="0"/>
              <a:t>…</a:t>
            </a:r>
            <a:r>
              <a:rPr lang="en-US" sz="2400" dirty="0"/>
              <a:t>       +</a:t>
            </a:r>
            <a:r>
              <a:rPr lang="en-US" sz="2400" dirty="0" err="1"/>
              <a:t>b</a:t>
            </a:r>
            <a:r>
              <a:rPr lang="en-US" sz="2400" baseline="-25000" dirty="0" err="1"/>
              <a:t>n</a:t>
            </a:r>
            <a:r>
              <a:rPr lang="en-US" sz="2400" dirty="0"/>
              <a:t> *  </a:t>
            </a:r>
            <a:r>
              <a:rPr lang="en-US" sz="2400" u="sng" dirty="0"/>
              <a:t>   1     </a:t>
            </a:r>
            <a:r>
              <a:rPr lang="en-US" sz="2400" dirty="0"/>
              <a:t>    + E</a:t>
            </a:r>
          </a:p>
          <a:p>
            <a:r>
              <a:rPr lang="en-US" sz="2400" dirty="0"/>
              <a:t>						 1 + e</a:t>
            </a:r>
            <a:r>
              <a:rPr lang="en-US" sz="2400" baseline="30000" dirty="0"/>
              <a:t>-x1/</a:t>
            </a:r>
            <a:r>
              <a:rPr lang="el-GR" sz="2400" baseline="30000" dirty="0"/>
              <a:t>Θ</a:t>
            </a:r>
            <a:r>
              <a:rPr lang="en-US" sz="2400" baseline="30000" dirty="0"/>
              <a:t>				</a:t>
            </a:r>
            <a:r>
              <a:rPr lang="en-US" sz="2400" dirty="0"/>
              <a:t>         1 + e</a:t>
            </a:r>
            <a:r>
              <a:rPr lang="en-US" sz="2400" baseline="30000" dirty="0"/>
              <a:t>-</a:t>
            </a:r>
            <a:r>
              <a:rPr lang="en-US" sz="2400" baseline="30000" dirty="0" err="1"/>
              <a:t>xn</a:t>
            </a:r>
            <a:r>
              <a:rPr lang="en-US" sz="2400" baseline="30000" dirty="0"/>
              <a:t>/</a:t>
            </a:r>
            <a:r>
              <a:rPr lang="el-GR" sz="2400" baseline="30000" dirty="0"/>
              <a:t>Θ</a:t>
            </a:r>
            <a:endParaRPr lang="en-US" sz="2400" baseline="3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75" y="2115925"/>
            <a:ext cx="6272298" cy="47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Supervised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16" y="4455821"/>
            <a:ext cx="5304817" cy="1859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5" y="1845258"/>
            <a:ext cx="5634691" cy="4776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42795-B45C-EA4F-885D-D224B6D8B3A3}"/>
              </a:ext>
            </a:extLst>
          </p:cNvPr>
          <p:cNvSpPr txBox="1"/>
          <p:nvPr/>
        </p:nvSpPr>
        <p:spPr>
          <a:xfrm>
            <a:off x="358347" y="1272746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7027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131425" cy="677732"/>
          </a:xfrm>
        </p:spPr>
        <p:txBody>
          <a:bodyPr/>
          <a:lstStyle/>
          <a:p>
            <a:r>
              <a:rPr lang="en-US" b="1" cap="none" dirty="0">
                <a:solidFill>
                  <a:schemeClr val="accent5"/>
                </a:solidFill>
              </a:rPr>
              <a:t>K Nearest Neighbors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02" y="2853228"/>
            <a:ext cx="4493584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697" y="1087493"/>
            <a:ext cx="6386596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1)  Pick a value for k.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2)  Find colors of k nearest neighbors.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3)  Assign the most common color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      to the gray dot.</a:t>
            </a:r>
          </a:p>
        </p:txBody>
      </p:sp>
    </p:spTree>
    <p:extLst>
      <p:ext uri="{BB962C8B-B14F-4D97-AF65-F5344CB8AC3E}">
        <p14:creationId xmlns:p14="http://schemas.microsoft.com/office/powerpoint/2010/main" val="57252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669" y="242729"/>
            <a:ext cx="10131425" cy="1059116"/>
          </a:xfrm>
        </p:spPr>
        <p:txBody>
          <a:bodyPr/>
          <a:lstStyle/>
          <a:p>
            <a:r>
              <a:rPr lang="en-US" cap="none" dirty="0">
                <a:solidFill>
                  <a:srgbClr val="FFC000"/>
                </a:solidFill>
              </a:rPr>
              <a:t>Logistic Regression for Discrete Outcomes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6082" y="1029905"/>
            <a:ext cx="6759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classify an outcome variable y is either belonging to or not belonging to a particular category.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27" y="1676236"/>
            <a:ext cx="6009214" cy="48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4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669" y="242729"/>
            <a:ext cx="10131425" cy="1059116"/>
          </a:xfrm>
        </p:spPr>
        <p:txBody>
          <a:bodyPr/>
          <a:lstStyle/>
          <a:p>
            <a:r>
              <a:rPr lang="en-US" cap="none" dirty="0">
                <a:solidFill>
                  <a:srgbClr val="FFC000"/>
                </a:solidFill>
              </a:rPr>
              <a:t>Multiple Logistic Regression for Discrete Outcomes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669" y="1301845"/>
            <a:ext cx="8177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y =</a:t>
            </a:r>
            <a:r>
              <a:rPr lang="en-US" sz="2400" u="sng" dirty="0"/>
              <a:t>	   1       </a:t>
            </a:r>
            <a:r>
              <a:rPr lang="en-US" sz="2400" dirty="0"/>
              <a:t>							 </a:t>
            </a:r>
          </a:p>
          <a:p>
            <a:r>
              <a:rPr lang="en-US" sz="2400" dirty="0"/>
              <a:t>		1 + e</a:t>
            </a:r>
            <a:r>
              <a:rPr lang="en-US" sz="2400" baseline="30000" dirty="0"/>
              <a:t>-z		 </a:t>
            </a:r>
            <a:r>
              <a:rPr lang="en-US" sz="2400" dirty="0"/>
              <a:t>where z = b</a:t>
            </a:r>
            <a:r>
              <a:rPr lang="en-US" sz="2400" baseline="-25000" dirty="0"/>
              <a:t>0</a:t>
            </a:r>
            <a:r>
              <a:rPr lang="en-US" sz="2400" dirty="0"/>
              <a:t>*1 + b</a:t>
            </a:r>
            <a:r>
              <a:rPr lang="en-US" sz="2400" baseline="-25000" dirty="0"/>
              <a:t>1</a:t>
            </a:r>
            <a:r>
              <a:rPr lang="en-US" sz="2400" dirty="0"/>
              <a:t>*x</a:t>
            </a:r>
            <a:r>
              <a:rPr lang="en-US" sz="2400" baseline="-25000" dirty="0"/>
              <a:t>1</a:t>
            </a:r>
            <a:r>
              <a:rPr lang="en-US" sz="2400" dirty="0"/>
              <a:t> + </a:t>
            </a:r>
            <a:r>
              <a:rPr lang="mr-IN" sz="2400" dirty="0"/>
              <a:t>…</a:t>
            </a:r>
            <a:r>
              <a:rPr lang="en-US" sz="2400" dirty="0"/>
              <a:t> + </a:t>
            </a:r>
            <a:r>
              <a:rPr lang="en-US" sz="2400" dirty="0" err="1"/>
              <a:t>b</a:t>
            </a:r>
            <a:r>
              <a:rPr lang="en-US" sz="2400" baseline="-25000" dirty="0" err="1"/>
              <a:t>n</a:t>
            </a:r>
            <a:r>
              <a:rPr lang="en-US" sz="2400" dirty="0"/>
              <a:t>*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 + E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75" y="2115925"/>
            <a:ext cx="6272298" cy="47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303"/>
            <a:ext cx="10131425" cy="1059116"/>
          </a:xfrm>
        </p:spPr>
        <p:txBody>
          <a:bodyPr/>
          <a:lstStyle/>
          <a:p>
            <a:r>
              <a:rPr lang="en-US" cap="none" dirty="0"/>
              <a:t>Linear Regression for Continuous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9288" y="2130804"/>
            <a:ext cx="5925709" cy="55367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800" dirty="0"/>
              <a:t>p(</a:t>
            </a:r>
            <a:r>
              <a:rPr lang="en-US" sz="2800" dirty="0" err="1"/>
              <a:t>y|x,θ</a:t>
            </a:r>
            <a:r>
              <a:rPr lang="en-US" sz="2800" dirty="0"/>
              <a:t>) = </a:t>
            </a:r>
            <a:r>
              <a:rPr lang="en-US" sz="2800" i="1" dirty="0"/>
              <a:t>N</a:t>
            </a:r>
            <a:r>
              <a:rPr lang="en-US" sz="2800" dirty="0"/>
              <a:t> (</a:t>
            </a:r>
            <a:r>
              <a:rPr lang="en-US" sz="2800" dirty="0" err="1"/>
              <a:t>y|w</a:t>
            </a:r>
            <a:r>
              <a:rPr lang="en-US" sz="2800" baseline="30000" dirty="0" err="1"/>
              <a:t>T</a:t>
            </a:r>
            <a:r>
              <a:rPr lang="en-US" sz="2800" dirty="0" err="1"/>
              <a:t>x</a:t>
            </a:r>
            <a:r>
              <a:rPr lang="en-US" sz="2800" dirty="0"/>
              <a:t>, σ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51" y="1707268"/>
            <a:ext cx="3425118" cy="3099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0133" y="3405118"/>
            <a:ext cx="56668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predictor x’s and outcome y’s</a:t>
            </a:r>
          </a:p>
          <a:p>
            <a:r>
              <a:rPr lang="en-US" dirty="0"/>
              <a:t>Parameters (</a:t>
            </a:r>
            <a:r>
              <a:rPr lang="en-US" dirty="0" err="1"/>
              <a:t>θ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Parameters in this 2-D case are:</a:t>
            </a:r>
          </a:p>
          <a:p>
            <a:endParaRPr lang="en-US" dirty="0"/>
          </a:p>
          <a:p>
            <a:r>
              <a:rPr lang="en-US" dirty="0"/>
              <a:t>	w: the weight matrix (consisting of the slope and 	intercept)</a:t>
            </a:r>
          </a:p>
          <a:p>
            <a:endParaRPr lang="en-US" dirty="0"/>
          </a:p>
          <a:p>
            <a:r>
              <a:rPr lang="en-US" dirty="0"/>
              <a:t>	the error function, in this case σ</a:t>
            </a:r>
            <a:r>
              <a:rPr lang="en-US" baseline="30000" dirty="0"/>
              <a:t>2</a:t>
            </a:r>
            <a:r>
              <a:rPr lang="en-US" dirty="0"/>
              <a:t>, the sum squared 	error of all predictions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7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303"/>
            <a:ext cx="10131425" cy="1059116"/>
          </a:xfrm>
        </p:spPr>
        <p:txBody>
          <a:bodyPr/>
          <a:lstStyle/>
          <a:p>
            <a:r>
              <a:rPr lang="en-US" cap="none" dirty="0"/>
              <a:t>Linear Regression for Continuous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462" y="1145310"/>
            <a:ext cx="5925709" cy="341830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 = mx + b</a:t>
            </a:r>
          </a:p>
          <a:p>
            <a:pPr marL="0" indent="0">
              <a:buNone/>
            </a:pPr>
            <a:r>
              <a:rPr lang="en-US" sz="2800" dirty="0"/>
              <a:t>y = b + mx</a:t>
            </a:r>
          </a:p>
          <a:p>
            <a:pPr marL="0" indent="0">
              <a:buNone/>
            </a:pPr>
            <a:r>
              <a:rPr lang="en-US" sz="2800" dirty="0"/>
              <a:t>y = b0 + b1*x1</a:t>
            </a:r>
          </a:p>
          <a:p>
            <a:pPr marL="0" indent="0">
              <a:buNone/>
            </a:pPr>
            <a:r>
              <a:rPr lang="en-US" sz="2800" dirty="0"/>
              <a:t>y = b0*x0 + b1*x1</a:t>
            </a:r>
          </a:p>
          <a:p>
            <a:pPr marL="0" indent="0">
              <a:buNone/>
            </a:pPr>
            <a:r>
              <a:rPr lang="en-US" sz="2800" dirty="0"/>
              <a:t>y = b0*x0 + b1*x1 + </a:t>
            </a:r>
            <a:r>
              <a:rPr lang="en-US" sz="2800" i="1" dirty="0"/>
              <a:t>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238" y="1304595"/>
            <a:ext cx="3425118" cy="30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303"/>
            <a:ext cx="10131425" cy="1059116"/>
          </a:xfrm>
        </p:spPr>
        <p:txBody>
          <a:bodyPr/>
          <a:lstStyle/>
          <a:p>
            <a:r>
              <a:rPr lang="en-US" cap="none" dirty="0"/>
              <a:t>Linear Regression for Continuous Outcomes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8331" y="3301212"/>
            <a:ext cx="6479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i-FI" dirty="0"/>
              <a:t>1   2</a:t>
            </a:r>
          </a:p>
          <a:p>
            <a:pPr algn="r"/>
            <a:r>
              <a:rPr lang="fi-FI" dirty="0"/>
              <a:t>1   3</a:t>
            </a:r>
          </a:p>
          <a:p>
            <a:pPr algn="r"/>
            <a:r>
              <a:rPr lang="fi-FI" dirty="0"/>
              <a:t>1   5</a:t>
            </a:r>
          </a:p>
          <a:p>
            <a:pPr algn="r"/>
            <a:r>
              <a:rPr lang="fi-FI" dirty="0"/>
              <a:t>1   1</a:t>
            </a:r>
          </a:p>
          <a:p>
            <a:pPr algn="r"/>
            <a:r>
              <a:rPr lang="fi-FI" dirty="0"/>
              <a:t>1   3</a:t>
            </a:r>
          </a:p>
          <a:p>
            <a:pPr algn="r"/>
            <a:r>
              <a:rPr lang="fi-FI" dirty="0"/>
              <a:t>1  -1</a:t>
            </a:r>
          </a:p>
          <a:p>
            <a:pPr algn="r"/>
            <a:r>
              <a:rPr lang="fi-FI" dirty="0"/>
              <a:t> 1  -4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18147" y="29726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  <a:r>
              <a:rPr lang="en-US"/>
              <a:t>  x</a:t>
            </a:r>
            <a:r>
              <a:rPr lang="en-US" baseline="-25000"/>
              <a:t>1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949365" y="3301212"/>
            <a:ext cx="4187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i-FI" dirty="0"/>
              <a:t>5</a:t>
            </a:r>
          </a:p>
          <a:p>
            <a:pPr algn="r"/>
            <a:r>
              <a:rPr lang="fi-FI" dirty="0"/>
              <a:t>7</a:t>
            </a:r>
          </a:p>
          <a:p>
            <a:pPr algn="r"/>
            <a:r>
              <a:rPr lang="fi-FI" dirty="0"/>
              <a:t>11</a:t>
            </a:r>
          </a:p>
          <a:p>
            <a:pPr algn="r"/>
            <a:r>
              <a:rPr lang="fi-FI" dirty="0"/>
              <a:t>3</a:t>
            </a:r>
          </a:p>
          <a:p>
            <a:pPr algn="r"/>
            <a:r>
              <a:rPr lang="fi-FI" dirty="0"/>
              <a:t>7</a:t>
            </a:r>
          </a:p>
          <a:p>
            <a:pPr algn="r"/>
            <a:r>
              <a:rPr lang="fi-FI" dirty="0"/>
              <a:t>-1</a:t>
            </a:r>
          </a:p>
          <a:p>
            <a:pPr algn="r"/>
            <a:r>
              <a:rPr lang="fi-FI" dirty="0"/>
              <a:t>-7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9272" y="2993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8105" y="339180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b0   b1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52333" y="38680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1    2</a:t>
            </a:r>
          </a:p>
        </p:txBody>
      </p:sp>
      <p:sp>
        <p:nvSpPr>
          <p:cNvPr id="11" name="Left Bracket 10"/>
          <p:cNvSpPr/>
          <p:nvPr/>
        </p:nvSpPr>
        <p:spPr>
          <a:xfrm>
            <a:off x="2011400" y="3362356"/>
            <a:ext cx="197793" cy="192946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ket 11"/>
          <p:cNvSpPr/>
          <p:nvPr/>
        </p:nvSpPr>
        <p:spPr>
          <a:xfrm>
            <a:off x="2848215" y="3341960"/>
            <a:ext cx="224207" cy="19498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41484" y="40980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866015" y="3401987"/>
            <a:ext cx="197793" cy="192946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ket 14"/>
          <p:cNvSpPr/>
          <p:nvPr/>
        </p:nvSpPr>
        <p:spPr>
          <a:xfrm>
            <a:off x="1329565" y="3391808"/>
            <a:ext cx="224207" cy="19498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70207" y="39577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Left Bracket 16"/>
          <p:cNvSpPr/>
          <p:nvPr/>
        </p:nvSpPr>
        <p:spPr>
          <a:xfrm>
            <a:off x="3844293" y="3804403"/>
            <a:ext cx="209910" cy="496717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ket 17"/>
          <p:cNvSpPr/>
          <p:nvPr/>
        </p:nvSpPr>
        <p:spPr>
          <a:xfrm>
            <a:off x="4647963" y="3804403"/>
            <a:ext cx="178112" cy="49671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306805" y="4904648"/>
            <a:ext cx="2148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b0 intercept		1</a:t>
            </a:r>
          </a:p>
          <a:p>
            <a:r>
              <a:rPr lang="en-US" dirty="0"/>
              <a:t>b1 slope			2</a:t>
            </a:r>
          </a:p>
          <a:p>
            <a:r>
              <a:rPr lang="en-US" dirty="0"/>
              <a:t>Error			0</a:t>
            </a:r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/>
          </p:nvPr>
        </p:nvGraphicFramePr>
        <p:xfrm>
          <a:off x="5412399" y="1342667"/>
          <a:ext cx="5937159" cy="3234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57393" y="1416950"/>
            <a:ext cx="5925709" cy="101066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/>
              <a:t>y    =    b</a:t>
            </a:r>
            <a:r>
              <a:rPr lang="en-US" sz="2800" baseline="-25000"/>
              <a:t>0</a:t>
            </a:r>
            <a:r>
              <a:rPr lang="en-US" sz="2800"/>
              <a:t>*x</a:t>
            </a:r>
            <a:r>
              <a:rPr lang="en-US" sz="2800" baseline="-25000"/>
              <a:t>0</a:t>
            </a:r>
            <a:r>
              <a:rPr lang="en-US" sz="2800"/>
              <a:t>    </a:t>
            </a:r>
            <a:r>
              <a:rPr lang="en-US" sz="2800" dirty="0"/>
              <a:t>+    </a:t>
            </a:r>
            <a:r>
              <a:rPr lang="en-US" sz="2800"/>
              <a:t>b</a:t>
            </a:r>
            <a:r>
              <a:rPr lang="en-US" sz="2800" baseline="-25000"/>
              <a:t>1</a:t>
            </a:r>
            <a:r>
              <a:rPr lang="en-US" sz="2800"/>
              <a:t>*x</a:t>
            </a:r>
            <a:r>
              <a:rPr lang="en-US" sz="2800" baseline="-25000"/>
              <a:t>1</a:t>
            </a:r>
            <a:r>
              <a:rPr lang="en-US" sz="2800"/>
              <a:t>    +    </a:t>
            </a:r>
            <a:r>
              <a:rPr lang="en-US" sz="2800" i="1"/>
              <a:t>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2264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20" grpId="0"/>
      <p:bldGraphic spid="21" grpId="0">
        <p:bldAsOne/>
      </p:bldGraphic>
      <p:bldP spid="2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303"/>
            <a:ext cx="10131425" cy="1059116"/>
          </a:xfrm>
        </p:spPr>
        <p:txBody>
          <a:bodyPr/>
          <a:lstStyle/>
          <a:p>
            <a:r>
              <a:rPr lang="en-US" cap="none" dirty="0"/>
              <a:t>Linear Regression for Continuous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462" y="1145310"/>
            <a:ext cx="5925709" cy="101066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    =    b</a:t>
            </a:r>
            <a:r>
              <a:rPr lang="en-US" sz="2800" baseline="-25000" dirty="0"/>
              <a:t>0</a:t>
            </a:r>
            <a:r>
              <a:rPr lang="en-US" sz="2800" dirty="0"/>
              <a:t>*x</a:t>
            </a:r>
            <a:r>
              <a:rPr lang="en-US" sz="2800" baseline="-25000" dirty="0"/>
              <a:t>0</a:t>
            </a:r>
            <a:r>
              <a:rPr lang="en-US" sz="2800" dirty="0"/>
              <a:t>    +    b</a:t>
            </a:r>
            <a:r>
              <a:rPr lang="en-US" sz="2800" baseline="-25000" dirty="0"/>
              <a:t>1</a:t>
            </a:r>
            <a:r>
              <a:rPr lang="en-US" sz="2800" dirty="0"/>
              <a:t>*x</a:t>
            </a:r>
            <a:r>
              <a:rPr lang="en-US" sz="2800" baseline="-25000" dirty="0"/>
              <a:t>1</a:t>
            </a:r>
            <a:r>
              <a:rPr lang="en-US" sz="2800" dirty="0"/>
              <a:t>    +    </a:t>
            </a:r>
            <a:r>
              <a:rPr lang="en-US" sz="2800" i="1" dirty="0"/>
              <a:t>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01940" y="3222397"/>
            <a:ext cx="6479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i-FI" dirty="0"/>
              <a:t>1   2</a:t>
            </a:r>
          </a:p>
          <a:p>
            <a:pPr algn="r"/>
            <a:r>
              <a:rPr lang="fi-FI" dirty="0"/>
              <a:t>1   3</a:t>
            </a:r>
          </a:p>
          <a:p>
            <a:pPr algn="r"/>
            <a:r>
              <a:rPr lang="fi-FI" dirty="0"/>
              <a:t>1   5</a:t>
            </a:r>
          </a:p>
          <a:p>
            <a:pPr algn="r"/>
            <a:r>
              <a:rPr lang="fi-FI" dirty="0"/>
              <a:t>1   1</a:t>
            </a:r>
          </a:p>
          <a:p>
            <a:pPr algn="r"/>
            <a:r>
              <a:rPr lang="fi-FI" dirty="0"/>
              <a:t>1   3</a:t>
            </a:r>
          </a:p>
          <a:p>
            <a:pPr algn="r"/>
            <a:r>
              <a:rPr lang="fi-FI" dirty="0"/>
              <a:t>1  -1</a:t>
            </a:r>
          </a:p>
          <a:p>
            <a:pPr algn="r"/>
            <a:r>
              <a:rPr lang="fi-FI" dirty="0"/>
              <a:t> 1  -4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1756" y="28938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  <a:r>
              <a:rPr lang="en-US"/>
              <a:t>  x</a:t>
            </a:r>
            <a:r>
              <a:rPr lang="en-US" baseline="-25000"/>
              <a:t>1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482974" y="3222397"/>
            <a:ext cx="4187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i-FI" dirty="0"/>
              <a:t>5</a:t>
            </a:r>
          </a:p>
          <a:p>
            <a:pPr algn="r"/>
            <a:r>
              <a:rPr lang="fi-FI" dirty="0"/>
              <a:t>9</a:t>
            </a:r>
          </a:p>
          <a:p>
            <a:pPr algn="r"/>
            <a:r>
              <a:rPr lang="fi-FI" dirty="0"/>
              <a:t>11</a:t>
            </a:r>
          </a:p>
          <a:p>
            <a:pPr algn="r"/>
            <a:r>
              <a:rPr lang="fi-FI" dirty="0"/>
              <a:t>2</a:t>
            </a:r>
          </a:p>
          <a:p>
            <a:pPr algn="r"/>
            <a:r>
              <a:rPr lang="fi-FI" dirty="0"/>
              <a:t>7</a:t>
            </a:r>
          </a:p>
          <a:p>
            <a:pPr algn="r"/>
            <a:r>
              <a:rPr lang="fi-FI" dirty="0"/>
              <a:t>-1</a:t>
            </a:r>
          </a:p>
          <a:p>
            <a:pPr algn="r"/>
            <a:r>
              <a:rPr lang="fi-FI" dirty="0"/>
              <a:t>-9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881" y="291420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3912" y="33287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b0   b1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48140" y="380503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0.5134    2.2674</a:t>
            </a:r>
          </a:p>
        </p:txBody>
      </p:sp>
      <p:sp>
        <p:nvSpPr>
          <p:cNvPr id="11" name="Left Bracket 10"/>
          <p:cNvSpPr/>
          <p:nvPr/>
        </p:nvSpPr>
        <p:spPr>
          <a:xfrm>
            <a:off x="1545009" y="3283541"/>
            <a:ext cx="197793" cy="192946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ket 11"/>
          <p:cNvSpPr/>
          <p:nvPr/>
        </p:nvSpPr>
        <p:spPr>
          <a:xfrm>
            <a:off x="2381824" y="3263145"/>
            <a:ext cx="224207" cy="19498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75093" y="40192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399624" y="3323172"/>
            <a:ext cx="197793" cy="192946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ket 14"/>
          <p:cNvSpPr/>
          <p:nvPr/>
        </p:nvSpPr>
        <p:spPr>
          <a:xfrm>
            <a:off x="863174" y="3312993"/>
            <a:ext cx="224207" cy="194982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9319" y="3935785"/>
            <a:ext cx="37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Left Bracket 16"/>
          <p:cNvSpPr/>
          <p:nvPr/>
        </p:nvSpPr>
        <p:spPr>
          <a:xfrm>
            <a:off x="3140100" y="3741341"/>
            <a:ext cx="209910" cy="496717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ket 17"/>
          <p:cNvSpPr/>
          <p:nvPr/>
        </p:nvSpPr>
        <p:spPr>
          <a:xfrm>
            <a:off x="4891913" y="3722944"/>
            <a:ext cx="178112" cy="49671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306805" y="4904648"/>
            <a:ext cx="2674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b0 intercept		0.5134</a:t>
            </a:r>
          </a:p>
          <a:p>
            <a:r>
              <a:rPr lang="en-US" dirty="0"/>
              <a:t>b1 slope			2.2674</a:t>
            </a:r>
          </a:p>
          <a:p>
            <a:r>
              <a:rPr lang="en-US" dirty="0"/>
              <a:t>Error			5.037</a:t>
            </a: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/>
          </p:nvPr>
        </p:nvGraphicFramePr>
        <p:xfrm>
          <a:off x="5275827" y="1494698"/>
          <a:ext cx="6210300" cy="340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94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1308</TotalTime>
  <Words>333</Words>
  <Application>Microsoft Macintosh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PFDinTextCompPro-Italic</vt:lpstr>
      <vt:lpstr>Celestial</vt:lpstr>
      <vt:lpstr>MachinE LEarning</vt:lpstr>
      <vt:lpstr>Supervised Learning</vt:lpstr>
      <vt:lpstr>K Nearest Neighbors</vt:lpstr>
      <vt:lpstr>Logistic Regression for Discrete Outcomes</vt:lpstr>
      <vt:lpstr>Multiple Logistic Regression for Discrete Outcomes</vt:lpstr>
      <vt:lpstr>Linear Regression for Continuous Outcomes</vt:lpstr>
      <vt:lpstr>Linear Regression for Continuous Outcomes</vt:lpstr>
      <vt:lpstr>Linear Regression for Continuous Outcomes</vt:lpstr>
      <vt:lpstr>Linear Regression for Continuous Outcomes</vt:lpstr>
      <vt:lpstr>Linear Regression for Continuous Outcomes</vt:lpstr>
      <vt:lpstr>Multiple Regression for Continuous Outcomes</vt:lpstr>
      <vt:lpstr>Logistic Regression for Discrete Outcomes</vt:lpstr>
      <vt:lpstr>Multiple Logistic Regression for Discrete Outcomes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 231-1</dc:title>
  <dc:creator>Jon Willits</dc:creator>
  <cp:lastModifiedBy>Willits, Jon Anthony</cp:lastModifiedBy>
  <cp:revision>20</cp:revision>
  <dcterms:created xsi:type="dcterms:W3CDTF">2017-04-02T17:26:31Z</dcterms:created>
  <dcterms:modified xsi:type="dcterms:W3CDTF">2019-04-16T20:25:43Z</dcterms:modified>
</cp:coreProperties>
</file>